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94" r:id="rId3"/>
    <p:sldId id="295" r:id="rId4"/>
    <p:sldId id="298" r:id="rId5"/>
    <p:sldId id="297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8" r:id="rId15"/>
    <p:sldId id="307" r:id="rId16"/>
    <p:sldId id="309" r:id="rId17"/>
    <p:sldId id="310" r:id="rId18"/>
    <p:sldId id="317" r:id="rId19"/>
    <p:sldId id="311" r:id="rId20"/>
    <p:sldId id="312" r:id="rId21"/>
    <p:sldId id="313" r:id="rId22"/>
    <p:sldId id="314" r:id="rId23"/>
    <p:sldId id="315" r:id="rId24"/>
    <p:sldId id="316" r:id="rId25"/>
    <p:sldId id="318" r:id="rId26"/>
    <p:sldId id="319" r:id="rId27"/>
    <p:sldId id="320" r:id="rId28"/>
    <p:sldId id="321" r:id="rId29"/>
    <p:sldId id="328" r:id="rId30"/>
    <p:sldId id="322" r:id="rId31"/>
    <p:sldId id="324" r:id="rId32"/>
    <p:sldId id="325" r:id="rId33"/>
    <p:sldId id="327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7" r:id="rId43"/>
    <p:sldId id="338" r:id="rId44"/>
    <p:sldId id="339" r:id="rId45"/>
    <p:sldId id="340" r:id="rId46"/>
    <p:sldId id="276" r:id="rId47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FF00"/>
    <a:srgbClr val="FF6600"/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8" autoAdjust="0"/>
    <p:restoredTop sz="93098" autoAdjust="0"/>
  </p:normalViewPr>
  <p:slideViewPr>
    <p:cSldViewPr>
      <p:cViewPr varScale="1">
        <p:scale>
          <a:sx n="37" d="100"/>
          <a:sy n="37" d="100"/>
        </p:scale>
        <p:origin x="-246" y="25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parseInt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方法作用：能够把字符串的内容转换成数字。转换过程从字符串第一个字符开始，一直到不是数字的字符为止。</a:t>
            </a:r>
          </a:p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如果字符串第一个字符就不是数字，则返回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NAN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。</a:t>
            </a:r>
          </a:p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  <a:p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css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读取样式，并且可以读取计算后样式，并且没有兼容问题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837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041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246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451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656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861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attr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方法是用来修改属性的值，做出修改后会覆盖原有的值。</a:t>
            </a:r>
          </a:p>
          <a:p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而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addClass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removeClass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则是在原有的基础上增加类和减少类的。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06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27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47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68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88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08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29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49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70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也就是说，一个红色盒子，想用动画形式变为蓝色，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jQuery1.x.x 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不行！！怎么办呢？用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CSS3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实现。之后的课程再说。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90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11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52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72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93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13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34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54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23733A-CA44-4F22-8E56-0BA4F799BFD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0207DD-34DA-4E70-B5B2-D4C02AFF6D89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CDC291-511F-49FF-B544-6C15509736A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32DE53-6F01-41B9-95D4-D7F013EB429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D15546-B0AA-452D-8610-3AF86BCF9D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086339-8DCD-428F-941A-878082DD115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76A7D-5217-49BE-89C5-4D74393FADE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A43B7B-26B5-4E11-B228-6FD37ADC9C4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47D64-036C-448C-B5AD-4A53C654B68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929FE5-500E-469D-A789-90F3DF2678A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EB85B-A588-4451-8EBC-FA958BF7607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1DA6E5-B0A2-4A86-969F-E1CABBE18E0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DB6A5B-2411-4114-A540-178A7AEE9E6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624525D-0B13-4CDF-8209-B2DAE036EBE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tif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tiff"/><Relationship Id="rId9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7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7.tif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14338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7281862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HTML jQuery2</a:t>
            </a:r>
            <a:endParaRPr lang="zh-CN" altLang="en-US" sz="8200">
              <a:solidFill>
                <a:srgbClr val="FFFFFF"/>
              </a:solidFill>
              <a:latin typeface="Helvetica Light"/>
            </a:endParaRP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66913" y="3833813"/>
            <a:ext cx="18000662" cy="359568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25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1.4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其他添加事件监听的方法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对象添加事件监听除了本身的方法之外，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还提供了很多添加事件监听的方法。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方法来为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对象添加事件监听、通过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off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方法来为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对象取消事件监听。</a:t>
            </a:r>
            <a:endParaRPr lang="en-US" altLang="zh-CN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/>
              <a:t>		</a:t>
            </a:r>
          </a:p>
          <a:p>
            <a:pPr marL="952500" indent="-952500" defTabSz="914400"/>
            <a:r>
              <a:rPr lang="en-US" altLang="zh-CN"/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$("div").on("click",function(){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$(this).css("background-color","red");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});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$("div").off("click");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去掉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click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事件监听</a:t>
            </a:r>
            <a:r>
              <a:rPr lang="zh-CN" altLang="en-US"/>
              <a:t> </a:t>
            </a:r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bind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方法来给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对象添加事件监听。</a:t>
            </a:r>
          </a:p>
          <a:p>
            <a:pPr marL="952500" indent="-952500" defTabSz="914400"/>
            <a:endParaRPr lang="en-US" altLang="zh-CN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bind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方法的好处的就是能够给一个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对象添加多个事件监听。事件名用空格隔开。</a:t>
            </a:r>
            <a:endParaRPr lang="en-US" altLang="zh-CN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$("div").bind("mouseenter mouseleave",function(){ 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num++; 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让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里面显示这个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num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数字 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$("h1").html(num);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});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bind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还可以采用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形式的参数来给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对象添加事件监听。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$("div").bind(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click : function(){$(this).css("background-color","red");},		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mouseenter : function(){$(this).css("background-color","pink");}	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);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451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方法来给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对象添加事件监听。</a:t>
            </a:r>
          </a:p>
          <a:p>
            <a:pPr marL="952500" indent="-952500" defTabSz="914400"/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但是需要注意通过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方法添加的事件监听是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一次性的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，只能执行一次。</a:t>
            </a:r>
          </a:p>
          <a:p>
            <a:pPr marL="952500" indent="-952500" defTabSz="914400"/>
            <a:endParaRPr lang="en-US" altLang="zh-CN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$("div").one("click",function(){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		alert("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哈哈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	});</a:t>
            </a:r>
            <a:r>
              <a:rPr lang="en-US" altLang="zh-CN"/>
              <a:t> 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常见方法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91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css()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show()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hide()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2.4 fadeIn()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fadeOut()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2.5 addClass()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2.6 attr()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2.7 html()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css()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方法用于更改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样式，本方法可读可写。相当于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.style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$().css("key"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,"value"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方法第二个参数是可选参数。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如果只有一个参数就是读样式，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如果有两个参数或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样式参数就是设置样式。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读样式实例：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$width = $("div").css("width");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alert(parseInt($width));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读取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是有单位的，所以需要转换。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设置样式实例：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需要注意的是，书写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属性名字可以用驼峰也可以用短横。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$("div").css("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background-color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","red");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等价于：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$("div").css("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backgroundColor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","red");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当我们的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的值是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为单位的时候，那么此时可以不加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单位：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$("div").css("width",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500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等价于：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$("div").css("width","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500px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如果我们要设置多个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属性，可以重复写很多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命令，当然也可以用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格式：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$("div").css("background-color","pink");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$("div").css("width",500);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等价于：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$("div").css(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{	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"background-color" : "yellowgreen"  ,	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"width" : 500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}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更特殊的，我们可以在直接在原值上累加：</a:t>
            </a: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$("div").css("width","+=400px");</a:t>
            </a:r>
          </a:p>
          <a:p>
            <a:pPr marL="952500" indent="-952500" defTabSz="914400"/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配合上点击事件，就能够实现一个很炫酷的效果：</a:t>
            </a: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$("div").on("click",function(){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	$(this).css("width","+=20px");</a:t>
            </a: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});</a:t>
            </a:r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7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show()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hide()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元素的显示和隐藏。也就是说，原来我们的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div.style.display = "block";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div.style.display = "none";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现在简化为了：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$("div").show();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$("div").hide();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元素是干蹦显示、干蹦隐藏。机理就是给这个元素加上了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display:none;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就是隐藏了。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特别的在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中，我们可以给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show()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hide()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里面加上参数，表示动画的时间。此时整个变化过程将是一个宽高发生改变，同时透明度也发生变化的动画。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$("div").show(500);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500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秒。。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show()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hide()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方法案例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某网站品牌案例</a:t>
            </a:r>
          </a:p>
        </p:txBody>
      </p:sp>
      <p:pic>
        <p:nvPicPr>
          <p:cNvPr id="49156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327275" y="4194175"/>
            <a:ext cx="10658475" cy="3541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57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744075" y="9737725"/>
            <a:ext cx="12247563" cy="281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8" name="Line 7"/>
          <p:cNvSpPr>
            <a:spLocks noChangeShapeType="1"/>
          </p:cNvSpPr>
          <p:nvPr/>
        </p:nvSpPr>
        <p:spPr bwMode="auto">
          <a:xfrm>
            <a:off x="4846638" y="7218363"/>
            <a:ext cx="5761037" cy="3960812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59" name="Line 8"/>
          <p:cNvSpPr>
            <a:spLocks noChangeShapeType="1"/>
          </p:cNvSpPr>
          <p:nvPr/>
        </p:nvSpPr>
        <p:spPr bwMode="auto">
          <a:xfrm flipH="1" flipV="1">
            <a:off x="12623800" y="5849938"/>
            <a:ext cx="5616575" cy="3887787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12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1203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下拉显示和上滑隐藏。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$("div").slideUp();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$("div").slideDown();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注意，一个元素如果原本是显示的，才能够调用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如果这个元素是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display:none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的，才能调用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同样的，这两个方法里面可以写数字，表示动画的时间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$("div").slideDown(3000);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3000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就表示动画是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毫秒。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的机理是：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如果一个元素是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display:none;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的，先把高度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设置为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然后瞬间变为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display:block;  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然后进行定时器的动画，慢慢变为用户设置的那个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值。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878138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5427663" y="4144963"/>
            <a:ext cx="6713537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添加事件监听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常见方法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交叉淡入淡出轮播图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 animate()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 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动画实例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百叶窗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32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3251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0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有关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方法案例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//css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.box{  width: 200px; height: 300px; border: 1px solid black; position: relative;  }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.box .cover{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width: 200px; height: 200px; position: absolute;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bottom: 0; left: 0; background: black; opacity: 0.6; display: none;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  <a:endParaRPr lang="zh-CN" altLang="en-US" sz="36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marL="952500" indent="-952500" defTabSz="914400"/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&lt;div class="box"&gt;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我是文字</a:t>
            </a:r>
          </a:p>
          <a:p>
            <a:pPr marL="952500" indent="-952500" defTabSz="914400"/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&lt;div class="cover"&gt;&lt;/div&gt;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&lt;/div&gt;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&lt;script type="text/javascript" src="jquery-1.12.3.min.js"&gt;&lt;/script&gt;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&lt;script type="text/javascript"&gt;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3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$(".box").mouseenter(function(){$(".cover").slideDown();});</a:t>
            </a:r>
          </a:p>
          <a:p>
            <a:pPr marL="952500" indent="-952500" defTabSz="914400"/>
            <a:r>
              <a:rPr lang="en-US" altLang="zh-CN" sz="3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$(".box").mouseleave(function(){$(".cover").slideUp();})</a:t>
            </a:r>
          </a:p>
          <a:p>
            <a:pPr marL="952500" indent="-952500"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&lt;/script&gt;</a:t>
            </a:r>
            <a:endParaRPr lang="zh-CN" altLang="en-US" sz="36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529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5299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有关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方法案例效果图</a:t>
            </a:r>
          </a:p>
        </p:txBody>
      </p:sp>
      <p:pic>
        <p:nvPicPr>
          <p:cNvPr id="55300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830513" y="5300663"/>
            <a:ext cx="2889250" cy="423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1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935788" y="5300663"/>
            <a:ext cx="2978150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2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0877550" y="5300663"/>
            <a:ext cx="3114675" cy="4365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3" name="Picture 8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4830425" y="5300663"/>
            <a:ext cx="2978150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4" name="Picture 9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8880138" y="5300663"/>
            <a:ext cx="2889250" cy="423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305" name="Line 10"/>
          <p:cNvSpPr>
            <a:spLocks noChangeShapeType="1"/>
          </p:cNvSpPr>
          <p:nvPr/>
        </p:nvSpPr>
        <p:spPr bwMode="auto">
          <a:xfrm>
            <a:off x="5783263" y="7218363"/>
            <a:ext cx="10080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5306" name="Line 11"/>
          <p:cNvSpPr>
            <a:spLocks noChangeShapeType="1"/>
          </p:cNvSpPr>
          <p:nvPr/>
        </p:nvSpPr>
        <p:spPr bwMode="auto">
          <a:xfrm>
            <a:off x="9888538" y="7218363"/>
            <a:ext cx="10080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5307" name="Line 12"/>
          <p:cNvSpPr>
            <a:spLocks noChangeShapeType="1"/>
          </p:cNvSpPr>
          <p:nvPr/>
        </p:nvSpPr>
        <p:spPr bwMode="auto">
          <a:xfrm>
            <a:off x="13847763" y="7218363"/>
            <a:ext cx="10080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5308" name="Line 13"/>
          <p:cNvSpPr>
            <a:spLocks noChangeShapeType="1"/>
          </p:cNvSpPr>
          <p:nvPr/>
        </p:nvSpPr>
        <p:spPr bwMode="auto">
          <a:xfrm>
            <a:off x="17808575" y="7218363"/>
            <a:ext cx="1008063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734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7347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slideUp()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美团歪卖</a:t>
            </a:r>
          </a:p>
        </p:txBody>
      </p:sp>
      <p:pic>
        <p:nvPicPr>
          <p:cNvPr id="57348" name="Picture 1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47088" y="4049713"/>
            <a:ext cx="5986462" cy="741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9" name="Picture 1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66913" y="4265613"/>
            <a:ext cx="5862637" cy="705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50" name="Picture 1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5114588" y="4265613"/>
            <a:ext cx="5862637" cy="705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51" name="Line 17"/>
          <p:cNvSpPr>
            <a:spLocks noChangeShapeType="1"/>
          </p:cNvSpPr>
          <p:nvPr/>
        </p:nvSpPr>
        <p:spPr bwMode="auto">
          <a:xfrm>
            <a:off x="7512050" y="7218363"/>
            <a:ext cx="1008063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7352" name="Line 18"/>
          <p:cNvSpPr>
            <a:spLocks noChangeShapeType="1"/>
          </p:cNvSpPr>
          <p:nvPr/>
        </p:nvSpPr>
        <p:spPr bwMode="auto">
          <a:xfrm>
            <a:off x="14208125" y="7218363"/>
            <a:ext cx="1008063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939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9395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2.4 fadeIn()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fadeOut()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淡入、淡出。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$("div").fadeIn();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$("div").fadeOut();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需要注意的是：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fadeIn()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的起点是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display:none; 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而不是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opacity:0;</a:t>
            </a: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fadeOut()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的终点是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display:none;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也不是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opacity:0;</a:t>
            </a:r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也就是说一个元素如果想淡入，一定要给这个元素加上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display:none;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属性，而不要给他加上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opacity:0;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的属性。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同样的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fadeIn()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fadeOut()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的函数括号里面可以加数字，表示动画的时间。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fadeIn(4000);  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就是用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毫秒进行淡入。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144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1443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470150" y="2901950"/>
            <a:ext cx="19905663" cy="9285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6"/>
          <p:cNvSpPr>
            <a:spLocks noChangeArrowheads="1"/>
          </p:cNvSpPr>
          <p:nvPr/>
        </p:nvSpPr>
        <p:spPr bwMode="auto">
          <a:xfrm>
            <a:off x="3119438" y="10098088"/>
            <a:ext cx="14976475" cy="324008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3119438" y="5057775"/>
            <a:ext cx="14976475" cy="48958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6349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349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3493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2.5 addClass()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追加类和移除类。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就是添加，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就是移除。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</a:p>
          <a:p>
            <a:pPr marL="952500" indent="-952500"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&lt;div id="box" class="box1"&gt;&lt;/div&gt;</a:t>
            </a:r>
          </a:p>
          <a:p>
            <a:pPr marL="952500" indent="-952500" defTabSz="914400"/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现在施加命令：</a:t>
            </a:r>
          </a:p>
          <a:p>
            <a:pPr marL="952500" indent="-952500" defTabSz="914400"/>
            <a:r>
              <a:rPr lang="en-US" altLang="zh-CN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		$("#box").addClass("box2");//</a:t>
            </a:r>
            <a:r>
              <a:rPr lang="zh-CN" altLang="en-US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参数是</a:t>
            </a:r>
            <a:r>
              <a:rPr lang="en-US" altLang="zh-CN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box2</a:t>
            </a:r>
            <a:r>
              <a:rPr lang="zh-CN" altLang="en-US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，没有点</a:t>
            </a:r>
            <a:r>
              <a:rPr lang="en-US" altLang="zh-CN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!!!!!!!!!!!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那么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将变为：</a:t>
            </a:r>
          </a:p>
          <a:p>
            <a:pPr marL="952500" indent="-952500"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&lt;div id="box" class="box1 box2"&gt;&lt;/div&gt;</a:t>
            </a:r>
          </a:p>
          <a:p>
            <a:pPr marL="952500" indent="-952500" defTabSz="914400"/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也就是说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addClass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是追加类，而不是改变类。不影响原有的类名。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同样的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removeClass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表示移除类，不影响不移除的类名。</a:t>
            </a:r>
          </a:p>
          <a:p>
            <a:pPr marL="952500" indent="-952500"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&lt;div id="box" class="box1 box2"&gt;&lt;/div&gt;</a:t>
            </a:r>
            <a:endParaRPr lang="zh-CN" altLang="en-US" sz="40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rPr>
              <a:t>$("#box").removeClass("box2");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最终结果为</a:t>
            </a:r>
            <a:endParaRPr lang="en-US" altLang="zh-CN" sz="40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&lt;div id="box" class="box1"&gt;&lt;/div&gt;</a:t>
            </a:r>
            <a:endParaRPr lang="zh-CN" altLang="en-US" sz="40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553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5539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removeClass()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抖动的密码框</a:t>
            </a:r>
          </a:p>
        </p:txBody>
      </p:sp>
      <p:pic>
        <p:nvPicPr>
          <p:cNvPr id="65540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06775" y="6786563"/>
            <a:ext cx="6337300" cy="4090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1" name="Picture 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1904663" y="9090025"/>
            <a:ext cx="6696075" cy="442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2" name="Picture 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1831638" y="4121150"/>
            <a:ext cx="6626225" cy="4624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543" name="Line 11"/>
          <p:cNvSpPr>
            <a:spLocks noChangeShapeType="1"/>
          </p:cNvSpPr>
          <p:nvPr/>
        </p:nvSpPr>
        <p:spPr bwMode="auto">
          <a:xfrm flipV="1">
            <a:off x="9959975" y="7073900"/>
            <a:ext cx="1079500" cy="649288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5544" name="Line 12"/>
          <p:cNvSpPr>
            <a:spLocks noChangeShapeType="1"/>
          </p:cNvSpPr>
          <p:nvPr/>
        </p:nvSpPr>
        <p:spPr bwMode="auto">
          <a:xfrm>
            <a:off x="9959975" y="9521825"/>
            <a:ext cx="1008063" cy="720725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758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7587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2.6 attr()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attr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是英语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attribute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属性的简写，用来更改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元素的属性。之前我们在原生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中学习过，一个元素可以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有什么属性就点什么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。例如：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document.getElementById("tutu").src = "2.jpg";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实际上就是更改这个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元素的属性。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现在在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中就是用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更改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元素的属性。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$("div").attr("key","value");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$("img").mouseenter(function(){	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	$(this).attr("src","images/longlong.jpg");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鼠标进入的时候，换图，就是换图的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src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attr()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也可以读属性，当只有一个参数的时候，表示读取这个东西的属性。例如：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s = $("img").attr("src");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96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9635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2.7 html()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用来读取和更改元素内部的内容，作用和原生的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innerHTML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属性是一样婶的。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$("h1").html("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我是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frank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，我喂自己袋盐！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这样的话，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&lt;h1&gt;&lt;/h1&gt;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标签对儿之间就是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frank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，我喂自己袋盐！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了。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同样的如果在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方法中不写任何参数，则表示读取元素的内容。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952500" indent="-952500" defTabSz="914400"/>
            <a:r>
              <a:rPr lang="en-US" altLang="zh-CN" sz="4000"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&lt;div class="box"&gt;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&lt;span&gt;123&lt;/span&gt;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$('.box').html()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这样的话，最终的结果就是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&lt;span&gt;123&lt;/span&gt;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16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1683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方法简单小案例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让页面元素的内容数字在单位时间内逐渐增加。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1684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240213" y="5489575"/>
            <a:ext cx="1584325" cy="82867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pic>
        <p:nvPicPr>
          <p:cNvPr id="71685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337425" y="5489575"/>
            <a:ext cx="1562100" cy="73342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pic>
        <p:nvPicPr>
          <p:cNvPr id="71686" name="Picture 7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0361613" y="5489575"/>
            <a:ext cx="1543050" cy="71437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71687" name="Line 8"/>
          <p:cNvSpPr>
            <a:spLocks noChangeShapeType="1"/>
          </p:cNvSpPr>
          <p:nvPr/>
        </p:nvSpPr>
        <p:spPr bwMode="auto">
          <a:xfrm>
            <a:off x="5999163" y="5849938"/>
            <a:ext cx="12239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688" name="Line 9"/>
          <p:cNvSpPr>
            <a:spLocks noChangeShapeType="1"/>
          </p:cNvSpPr>
          <p:nvPr/>
        </p:nvSpPr>
        <p:spPr bwMode="auto">
          <a:xfrm>
            <a:off x="9023350" y="5849938"/>
            <a:ext cx="1223963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689" name="Rectangle 10"/>
          <p:cNvSpPr>
            <a:spLocks noChangeArrowheads="1"/>
          </p:cNvSpPr>
          <p:nvPr/>
        </p:nvSpPr>
        <p:spPr bwMode="auto">
          <a:xfrm>
            <a:off x="4054475" y="8729663"/>
            <a:ext cx="15409863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核心代码：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setInterval(function(){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$biaoti.html(++num);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},300);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0.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复习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43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694775" cy="922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昨天讲的内容，我们记住两个事情就足够了。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函数是批量操作，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函数返回的是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方法仅对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对象生效，调用方法采用点调用。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$("li").css("background-color","green");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函数有筛选器，比如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$("li:first")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$("li:eq(2)")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。筛选器好比是吹哨。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&lt;ul&gt;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&lt;li&gt;  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&lt;ul&gt;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&lt;li&gt;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	&lt;ul&gt;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		&lt;li&gt;&lt;/li&gt; 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	&lt;/ul&gt;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&lt;/li&gt;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&lt;/ul&gt;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&lt;/li&gt;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&lt;li&gt;&lt;/li&gt; 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&lt;li&gt;&lt;/li&gt; 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&lt;li&gt;&lt;/li&gt;  →  eq</a:t>
            </a:r>
            <a:r>
              <a:rPr lang="zh-CN" altLang="en-US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</a:t>
            </a:r>
          </a:p>
          <a:p>
            <a:pPr marL="952500" indent="-952500" defTabSz="914400"/>
            <a:r>
              <a:rPr lang="en-US" altLang="zh-CN" sz="24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&lt;/ul&gt;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37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373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交叉淡入淡出轮播图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732" name="Rectangle 16"/>
          <p:cNvSpPr>
            <a:spLocks noChangeArrowheads="1"/>
          </p:cNvSpPr>
          <p:nvPr/>
        </p:nvSpPr>
        <p:spPr bwMode="auto">
          <a:xfrm>
            <a:off x="2182813" y="4025900"/>
            <a:ext cx="20594637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我们必须慢慢培养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的编程思维。</a:t>
            </a:r>
          </a:p>
          <a:p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让我们操作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元素变得更简单了，编程更简单了，但是业务还是没有简化。所以我们写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特效的时候，要锻炼的就是写业务的能力，嗷嗷的写。</a:t>
            </a:r>
          </a:p>
          <a:p>
            <a:pPr eaLnBrk="0" hangingPunct="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  <a:p>
            <a:pPr eaLnBrk="0" hangingPunct="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交叉淡入淡出轮播图，也叫作呼吸轮播。</a:t>
            </a:r>
          </a:p>
          <a:p>
            <a:pPr eaLnBrk="0" hangingPunct="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是指所有图片摞在一起，只有一张能够显示。当点击按钮的时候，显示的这张图片淡出，另一张图片淡入。形成缓缓变图的感觉。</a:t>
            </a:r>
          </a:p>
          <a:p>
            <a:pPr eaLnBrk="0" hangingPunct="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编程的思维是一种：旧的怎么怎么样，新的怎么怎么样。所以编程的时候有一个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讨巧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的地方，就是：</a:t>
            </a:r>
          </a:p>
          <a:p>
            <a:pPr eaLnBrk="0" hangingPunct="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  <a:p>
            <a:pPr eaLnBrk="0" hangingPunct="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	在信号量变化之前，让老图淡出；</a:t>
            </a:r>
          </a:p>
          <a:p>
            <a:pPr eaLnBrk="0" hangingPunct="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		信号量变化之后，让新图淡入。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57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577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647988" y="5132388"/>
            <a:ext cx="5753100" cy="323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780" name="Picture 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254250" y="5202238"/>
            <a:ext cx="5724525" cy="316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5781" name="Line 10"/>
          <p:cNvSpPr>
            <a:spLocks noChangeShapeType="1"/>
          </p:cNvSpPr>
          <p:nvPr/>
        </p:nvSpPr>
        <p:spPr bwMode="auto">
          <a:xfrm>
            <a:off x="8015288" y="6786563"/>
            <a:ext cx="7921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5782" name="Line 11"/>
          <p:cNvSpPr>
            <a:spLocks noChangeShapeType="1"/>
          </p:cNvSpPr>
          <p:nvPr/>
        </p:nvSpPr>
        <p:spPr bwMode="auto">
          <a:xfrm>
            <a:off x="14712950" y="6786563"/>
            <a:ext cx="792163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5783" name="Picture 15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878888" y="5346700"/>
            <a:ext cx="5800725" cy="277177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78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7827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879388" y="8443913"/>
            <a:ext cx="5753100" cy="323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828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254250" y="5203825"/>
            <a:ext cx="5724525" cy="316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7829" name="Line 6"/>
          <p:cNvSpPr>
            <a:spLocks noChangeShapeType="1"/>
          </p:cNvSpPr>
          <p:nvPr/>
        </p:nvSpPr>
        <p:spPr bwMode="auto">
          <a:xfrm flipV="1">
            <a:off x="8159750" y="4051300"/>
            <a:ext cx="3527425" cy="2592388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830" name="Line 7"/>
          <p:cNvSpPr>
            <a:spLocks noChangeShapeType="1"/>
          </p:cNvSpPr>
          <p:nvPr/>
        </p:nvSpPr>
        <p:spPr bwMode="auto">
          <a:xfrm>
            <a:off x="8304213" y="7146925"/>
            <a:ext cx="3311525" cy="252095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7831" name="Picture 8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2839700" y="2395538"/>
            <a:ext cx="5800725" cy="277177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98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9875" name="Text Box 8"/>
          <p:cNvSpPr txBox="1">
            <a:spLocks noChangeArrowheads="1"/>
          </p:cNvSpPr>
          <p:nvPr/>
        </p:nvSpPr>
        <p:spPr bwMode="auto">
          <a:xfrm>
            <a:off x="2254250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核心代码：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得到所有的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$lis = $(".carousel ul li");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创建信号量，就是一个全局变量，指示着当前哪张图片正在显示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idx = 0;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给按钮添加事件监听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$(".rightBtn").click(function(){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//防止流氓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if($lis.is(":animated")){return;}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//老图淡出，什么是老图，就是第idx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这张图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$lis.eq(idx).fadeOut(2000);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//信号量变化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idx++;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if(idx &gt; 4) idx = 0;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//新图淡入，此时idx已经发生了变化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$lis.eq(idx).fadeIn(2000);</a:t>
            </a:r>
          </a:p>
          <a:p>
            <a:pPr marL="952500" indent="-952500" defTabSz="914400"/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19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1923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4.animate()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924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最简单的形态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不能够变化的属性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动画顺序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4.4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回调函数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4.5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匀速运动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4.6 stop()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动画积累的防止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方法表示自定义动画。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之前学的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show(1000)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fadeIn()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都是动画，但是局限性大。不能自己定义动画，比如宽度的变化，没有像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slideLeft()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这种方法。 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39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3971" name="Text Box 8"/>
          <p:cNvSpPr txBox="1">
            <a:spLocks noChangeArrowheads="1"/>
          </p:cNvSpPr>
          <p:nvPr/>
        </p:nvSpPr>
        <p:spPr bwMode="auto">
          <a:xfrm>
            <a:off x="1679575" y="2825750"/>
            <a:ext cx="216217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最简单的形态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系列方法中最最简单的就是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它有两个参数：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第一个参数是一个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，表示动画的终点（就是这个元素要变成什么样子）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第二个参数，是动画执行完毕所需的时间。（单位是毫秒 ）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</a:rPr>
              <a:t>		</a:t>
            </a:r>
            <a:r>
              <a:rPr lang="en-US" altLang="zh-CN" sz="4000">
                <a:solidFill>
                  <a:schemeClr val="tx2"/>
                </a:solidFill>
              </a:rPr>
              <a:t>$("div").animate(</a:t>
            </a:r>
            <a:r>
              <a:rPr lang="en-US" altLang="zh-CN" sz="4000">
                <a:solidFill>
                  <a:schemeClr val="accent2"/>
                </a:solidFill>
              </a:rPr>
              <a:t>{"left":800,"top":300, "width":300	}</a:t>
            </a:r>
            <a:r>
              <a:rPr lang="en-US" altLang="zh-CN" sz="4000">
                <a:solidFill>
                  <a:schemeClr val="tx2"/>
                </a:solidFill>
              </a:rPr>
              <a:t>,</a:t>
            </a:r>
            <a:r>
              <a:rPr lang="en-US" altLang="zh-CN" sz="4000">
                <a:solidFill>
                  <a:schemeClr val="accent2"/>
                </a:solidFill>
              </a:rPr>
              <a:t>2000</a:t>
            </a:r>
            <a:r>
              <a:rPr lang="en-US" altLang="zh-CN" sz="4000">
                <a:solidFill>
                  <a:schemeClr val="tx2"/>
                </a:solidFill>
              </a:rPr>
              <a:t>);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en-US" altLang="zh-CN" sz="4000">
              <a:solidFill>
                <a:schemeClr val="tx2"/>
              </a:solidFill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</a:rPr>
              <a:t>ps:</a:t>
            </a:r>
            <a:r>
              <a:rPr lang="zh-CN" altLang="en-US" sz="4000">
                <a:solidFill>
                  <a:schemeClr val="tx2"/>
                </a:solidFill>
              </a:rPr>
              <a:t>需要注意的是，即使只有一个属性发生动画，也要写</a:t>
            </a:r>
            <a:r>
              <a:rPr lang="en-US" altLang="zh-CN" sz="4000">
                <a:solidFill>
                  <a:schemeClr val="tx2"/>
                </a:solidFill>
              </a:rPr>
              <a:t>JSON</a:t>
            </a:r>
            <a:r>
              <a:rPr lang="zh-CN" altLang="en-US" sz="4000">
                <a:solidFill>
                  <a:schemeClr val="tx2"/>
                </a:solidFill>
              </a:rPr>
              <a:t>，而不能写</a:t>
            </a:r>
            <a:r>
              <a:rPr lang="en-US" altLang="zh-CN" sz="4000">
                <a:solidFill>
                  <a:schemeClr val="tx2"/>
                </a:solidFill>
              </a:rPr>
              <a:t>k,v</a:t>
            </a:r>
            <a:r>
              <a:rPr lang="zh-CN" altLang="en-US" sz="4000">
                <a:solidFill>
                  <a:schemeClr val="tx2"/>
                </a:solidFill>
              </a:rPr>
              <a:t>形式。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$("div").animate(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{ "width":300	}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2000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60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6019" name="Text Box 8"/>
          <p:cNvSpPr txBox="1">
            <a:spLocks noChangeArrowheads="1"/>
          </p:cNvSpPr>
          <p:nvPr/>
        </p:nvSpPr>
        <p:spPr bwMode="auto">
          <a:xfrm>
            <a:off x="1606550" y="2825750"/>
            <a:ext cx="21621750" cy="999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不能够变化的属性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动画固然强大，能够很容易写出各种各样的动画。但是实际上来说动画的本质是属性在一定时间内发生的改变。那么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能够像我们之前写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动画一样对任意属性都能做出不同样式的修改和设计么？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看下面一个例子：</a:t>
            </a:r>
          </a:p>
          <a:p>
            <a:pPr marL="1409700" lvl="1" indent="-952500" defTabSz="914400"/>
            <a:r>
              <a:rPr lang="en-US" altLang="zh-CN">
                <a:solidFill>
                  <a:schemeClr val="tx2"/>
                </a:solidFill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$("div").animate({"background-color":"cyan"},2000);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执行结果发现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的背景颜色并没有在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钟内发生一个动画变化。所以很显然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对于相当一部分的属性是不能够进行动画的。至少我们现在不行。而我们今天并不关心什么属性能动画，我们关心的是不能变化的属性：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background-color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background-position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不能参与动画！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能够改变的属性都是数值型的，比如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width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height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font-size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opacity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等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80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8067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动画顺序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中动画的执行遵循两大原则：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同步原则：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同一个元素如果存在多个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命令，则按照添加顺序执行。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异步原则：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不同元素如果存在多个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命令，则他们同时执行。</a:t>
            </a:r>
          </a:p>
          <a:p>
            <a:pPr marL="1409700" lvl="1" indent="-952500" defTabSz="914400"/>
            <a:endParaRPr lang="en-US" altLang="zh-CN" sz="4000"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同步原则实例：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$("div").animate({"left" : 600} , 2000);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$("div").animate({"top" : 400} , 2000);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此时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元素，将向右边移动到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600px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，花费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毫秒；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完事儿之后，再向下面移动到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400px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，花费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毫秒。一共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同步原则中说的很明确，如果存在多个命令！多个命令！多个命令！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所以上面两条语句，完全不等价于下面的语句：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$("div").animate({"left" : 600, "top" : 400} , 2000);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这个语句将一次性斜着移动！！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01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0115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1015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另外由于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存在链式调用，因此我们对于同一个元素发出的不同命令可以采用下面的写法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endParaRPr lang="en-US" altLang="zh-CN"/>
          </a:p>
          <a:p>
            <a:pPr marL="1409700" lvl="1" indent="-952500" defTabSz="914400"/>
            <a:r>
              <a:rPr lang="en-US" altLang="zh-CN"/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$("div").animate({"left" : 600} , 600)    </a:t>
            </a:r>
            <a:r>
              <a:rPr lang="en-US" altLang="zh-CN" sz="4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← </a:t>
            </a:r>
            <a:r>
              <a:rPr lang="zh-CN" altLang="en-US" sz="4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没有</a:t>
            </a:r>
            <a:r>
              <a:rPr lang="en-US" altLang="zh-CN" sz="4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.animate({"top" : 400} , 600)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.animate({"left" : 100} , 600)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.animate({"top" : 100} , 600)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.slideUp()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.fadeIn(); 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 :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fadeIn()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slideDown()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也属于动画命令。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异步原则实例：</a:t>
            </a:r>
          </a:p>
          <a:p>
            <a:pPr marL="1409700" lvl="1" indent="-952500" defTabSz="914400"/>
            <a:r>
              <a:rPr lang="en-US" altLang="zh-CN"/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$("#box1").animate({"left":1000},500);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$("#box2").animate({"top":400},500);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此时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会向右移动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1000px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，花费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与此同时，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会向下移动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400px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，花费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</a:p>
          <a:p>
            <a:pPr marL="1409700" lvl="1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：整个过程一共花费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，而不会在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移动完成之后在移动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box2.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21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2163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4.4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回调函数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语句，是一个经典的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异步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"(Asynchronous)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语句。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所谓的异步就指的是在动画执行过程中，程序继续执行后面的语句，而不是死等这个动画完毕！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举个栗子：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比如你做饭，用微波炉把肉化冻需要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分钟时间。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但是是个正常人类就绝对不会死等这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分钟，而是肯定会先去把菜切好。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这样一会儿肉化好了，菜也好了。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这就是异步操作。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我们来看下面这个语句：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$("#box1").animate({"left":1000},5000);		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哈哈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");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盒子运动需要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毫秒才能执行完毕。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但是由于它是异步语句，所以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不会死等他执行完毕，而是直接做后面的语句。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1.jQuery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添加事件监听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84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基本写法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事件名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事件监听的特点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1.4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其他添加事件监听的方法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42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4211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而任何异步语句都会提供回调函数，用来表示这个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花费时间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的事儿，做完之后要干嘛。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看下面的例子：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$("#box1").animate({"left":1000},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2000,function(){</a:t>
            </a:r>
          </a:p>
          <a:p>
            <a:pPr marL="1409700" lvl="1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$(this).animate({"width":500},500);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}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我们可以给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增加第三个参数，而第三个参数就是一个回调函数。它表示这个动画做完之后要做的事情。在回调函数中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,$(this)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指的是运动的对象。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62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6259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4.5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匀速运动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的运动不是匀速的，而是先加速然后到终点钱缓慢减速。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那么我们如果想进行匀速运动，就需要加一个参数叫做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"linear"(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线性的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$("#box2").animate({"left":1000},4000,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"linear"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至此我们已经学习了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的完整写法，一共有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个参数：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尝试解释下列代码所表示的含义：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$("#box1").animate({"left" : 1000, "top" : 1000}	,1000,"linear",function(){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$("#box2").animate();	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83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8307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4.6 stop()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stop()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方法表示停止元素动画。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stop(clearAllAnimation,goToEnd)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该方法中接收两个参数：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第一个参数表示是否清除所有动画，默认为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表示不清除所有动画。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第二个参数表示是否瞬间完成当前动画，默认为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表示不立即完成当前动画。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：两个参数都可以不写，不写相当于采用默认值。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立即停止当前动画并且马上执行下一个动画，也就是说元素不一定停下。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$("div").stop();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等价于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$("div").stop(false,false);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03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0355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755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动画积累的防止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动画积累就是用户不恰当操作引起的逻辑混乱：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上一个动画还没有结束，用户又发出了下一个运动的指令。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举例来说就是：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小妹纸约你出去吃麻辣烫，然后一起出去嗨皮到天明。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你正在赴约的路上，老婆在家给你打电话，要你马上回家。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此时，有两种策略：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立刻无条件掉头回家。老婆最大！                          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家里爷是老大，只要我在路上呢就不接电话。等我和妹纸嗨完在回家。</a:t>
            </a:r>
            <a:r>
              <a:rPr lang="zh-CN" altLang="en-US"/>
              <a:t> </a:t>
            </a:r>
            <a:endParaRPr lang="en-US" altLang="zh-CN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24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2403" name="Text Box 8"/>
          <p:cNvSpPr txBox="1">
            <a:spLocks noChangeArrowheads="1"/>
          </p:cNvSpPr>
          <p:nvPr/>
        </p:nvSpPr>
        <p:spPr bwMode="auto">
          <a:xfrm>
            <a:off x="1895475" y="2825750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其实将上述逻辑转换成我们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的代码，那么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方法中的防止动画积累的策略就是如下的实现方式。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策略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：立即结束当前动画，执行新的命令：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stop(true)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.animate();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策略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：如果当前正在运动，那么不接收新的命令：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if($("div")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.is(":animated")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){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return;</a:t>
            </a:r>
          </a:p>
          <a:p>
            <a:pPr marL="1409700" lvl="1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</a:t>
            </a: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新的动画命令</a:t>
            </a: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1409700" lvl="1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两种策略，都能防止动画积累。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44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445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5.animate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动画实例</a:t>
            </a: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--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百叶窗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452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我们要培养自己写业务的能力，就是你要会分析效果的原理、提出模型并用代码实现。</a:t>
            </a:r>
          </a:p>
        </p:txBody>
      </p:sp>
      <p:sp>
        <p:nvSpPr>
          <p:cNvPr id="104453" name="Text Box 8"/>
          <p:cNvSpPr txBox="1">
            <a:spLocks noChangeArrowheads="1"/>
          </p:cNvSpPr>
          <p:nvPr/>
        </p:nvSpPr>
        <p:spPr bwMode="auto">
          <a:xfrm>
            <a:off x="2254250" y="10271125"/>
            <a:ext cx="21261388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初始每个图片都有自己的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值，分别是：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160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320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480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当完全显示一张图片的时候，图片的宽度是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560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而盒子的总宽度是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800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所以剩下了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240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所以要显示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张图片的边边。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所以每张边边是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60px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宽度。</a:t>
            </a:r>
          </a:p>
        </p:txBody>
      </p:sp>
      <p:pic>
        <p:nvPicPr>
          <p:cNvPr id="104454" name="Picture 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82813" y="5273675"/>
            <a:ext cx="9577387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4455" name="Picture 10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3138150" y="5273675"/>
            <a:ext cx="9639300" cy="366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456" name="Line 11"/>
          <p:cNvSpPr>
            <a:spLocks noChangeShapeType="1"/>
          </p:cNvSpPr>
          <p:nvPr/>
        </p:nvSpPr>
        <p:spPr bwMode="auto">
          <a:xfrm>
            <a:off x="11687175" y="7073900"/>
            <a:ext cx="1296988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106498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106499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基本写法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正如我们刚才所说，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对象采用打点调用方法。所以在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中给元素添加监听的语法是：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click(function(){});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函数获取的是元素集合，因此页面上所有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都被添加了单击事件的监听。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而不用写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循环语句！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$("div").click(function(){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$(this).css("background-color","red");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给页面上所有的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添加事件监听，点击谁谁变红。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方法可以直接被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对象使用，而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对象在调用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方法的时候是批量处理！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0469225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事件名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中事件的名字，一律没有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单击： 	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click()		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双击：  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dblclick()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鼠标进入： 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mouseenter() 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鼠标离开： 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mouseleave() 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文本框得到焦点：  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focus()		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失去焦点：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blur()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等等。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5"/>
          <p:cNvSpPr txBox="1">
            <a:spLocks noChangeArrowheads="1"/>
          </p:cNvSpPr>
          <p:nvPr/>
        </p:nvSpPr>
        <p:spPr bwMode="auto">
          <a:xfrm>
            <a:off x="2274888" y="2970213"/>
            <a:ext cx="17838737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鼠标进入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颜色变红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$("div").mouseenter(function(){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$(this).css("background-color","red");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鼠标离开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颜色变橘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$("div").mouseleave(function(){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$(this).css("background-color","orange");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Text Box 8"/>
          <p:cNvSpPr txBox="1">
            <a:spLocks noChangeArrowheads="1"/>
          </p:cNvSpPr>
          <p:nvPr/>
        </p:nvSpPr>
        <p:spPr bwMode="auto">
          <a:xfrm>
            <a:off x="2111375" y="4332288"/>
            <a:ext cx="2162175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注意：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中对于事件的绑定还允许链式声明，不必重复获取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对象。</a:t>
            </a: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   且链式声明时除最后一个绑定函数末尾加分号表示绑定结束外，其余函数后均不必写任何内容。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$("div").mouseenter(function(){$(this).css("background-color","red");})</a:t>
            </a:r>
          </a:p>
          <a:p>
            <a:pPr marL="952500" indent="-952500" defTabSz="914400"/>
            <a:r>
              <a:rPr lang="en-US" altLang="zh-CN" sz="4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mouseleave(function(){$(this).css("background-color","orange");});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事件监听的特点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刚才我们在代码中缩写的绑定事件，和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中原生的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绑定事件模式很像。那么我们来看下面一段代码：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$("div").click(function(){alert("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1");})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.click(function(){alert("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3");});</a:t>
            </a:r>
          </a:p>
          <a:p>
            <a:pPr marL="952500" indent="-952500" defTabSz="914400"/>
            <a:endParaRPr lang="en-US" altLang="zh-CN" sz="4000" b="1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$("div").click(function(){alert("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2");}); 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很显然，我们通过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$("div")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为页面中所有的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添加了三个同名的事件。那么按照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事件的执行逻辑来看一定会发生事件覆盖。但是和我们所预期的却并不相同，三个事件全部都执行了。这是因为：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中规定事件绑定不存在覆盖问题，事件的实际执行顺序会按照事件绑定的顺序逐个执行。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4870</TotalTime>
  <Words>4457</Words>
  <Application>Microsoft Office PowerPoint</Application>
  <PresentationFormat>自定义</PresentationFormat>
  <Paragraphs>492</Paragraphs>
  <Slides>46</Slides>
  <Notes>43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46</vt:i4>
      </vt:variant>
    </vt:vector>
  </HeadingPairs>
  <TitlesOfParts>
    <vt:vector size="53" baseType="lpstr">
      <vt:lpstr>Arial</vt:lpstr>
      <vt:lpstr>Helvetica Light</vt:lpstr>
      <vt:lpstr>Helvetica Neue</vt:lpstr>
      <vt:lpstr>微软雅黑</vt:lpstr>
      <vt:lpstr>Consolas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1045</cp:revision>
  <dcterms:created xsi:type="dcterms:W3CDTF">2016-04-25T04:37:00Z</dcterms:created>
  <dcterms:modified xsi:type="dcterms:W3CDTF">2017-12-05T09:02:38Z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